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7" r:id="rId5"/>
    <p:sldId id="278" r:id="rId6"/>
    <p:sldId id="279" r:id="rId7"/>
    <p:sldId id="280" r:id="rId8"/>
    <p:sldId id="281" r:id="rId9"/>
    <p:sldId id="283" r:id="rId10"/>
    <p:sldId id="282" r:id="rId11"/>
    <p:sldId id="284" r:id="rId12"/>
    <p:sldId id="285" r:id="rId13"/>
    <p:sldId id="289" r:id="rId14"/>
    <p:sldId id="290" r:id="rId15"/>
    <p:sldId id="286" r:id="rId16"/>
    <p:sldId id="287" r:id="rId17"/>
    <p:sldId id="288" r:id="rId18"/>
    <p:sldId id="291" r:id="rId19"/>
    <p:sldId id="258" r:id="rId2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序列标注</a:t>
            </a:r>
            <a:r>
              <a:rPr lang="en-US" altLang="zh-CN" sz="4000" dirty="0" smtClean="0">
                <a:solidFill>
                  <a:schemeClr val="bg1"/>
                </a:solidFill>
              </a:rPr>
              <a:t>(EMNLP2018)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824" y="1524000"/>
            <a:ext cx="3942393" cy="51240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3900" y="2352852"/>
            <a:ext cx="6004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Introduction: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多标签文本分类 </a:t>
            </a:r>
            <a:r>
              <a:rPr kumimoji="1" lang="en-US" altLang="zh-CN" sz="2000" dirty="0" smtClean="0"/>
              <a:t>encoder-decoder</a:t>
            </a:r>
            <a:r>
              <a:rPr kumimoji="1" lang="zh-CN" altLang="en-US" sz="2000" dirty="0" smtClean="0"/>
              <a:t>捕捉了标签依赖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传统</a:t>
            </a:r>
            <a:r>
              <a:rPr kumimoji="1" lang="en-US" altLang="zh-CN" sz="2000" dirty="0" smtClean="0"/>
              <a:t>attention</a:t>
            </a:r>
            <a:r>
              <a:rPr kumimoji="1" lang="zh-CN" altLang="en-US" sz="2000" dirty="0" smtClean="0"/>
              <a:t>为词级别的权重分配，文本分类任务着重语句块</a:t>
            </a:r>
            <a:r>
              <a:rPr kumimoji="1" lang="en-US" altLang="zh-CN" sz="2000" dirty="0" smtClean="0"/>
              <a:t>/</a:t>
            </a:r>
            <a:r>
              <a:rPr kumimoji="1" lang="zh-CN" altLang="en-US" sz="2000" dirty="0" smtClean="0"/>
              <a:t>短语的语义</a:t>
            </a:r>
            <a:r>
              <a:rPr kumimoji="1" lang="en-US" altLang="zh-CN" sz="2000" dirty="0" smtClean="0"/>
              <a:t>(the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salient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part)</a:t>
            </a:r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r>
              <a:rPr kumimoji="1" lang="en-US" altLang="zh-CN" sz="2000" dirty="0" smtClean="0"/>
              <a:t>Motivation: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Attention</a:t>
            </a:r>
            <a:r>
              <a:rPr kumimoji="1" lang="zh-CN" altLang="en-US" sz="2000" dirty="0" smtClean="0"/>
              <a:t>放在语义块部分和</a:t>
            </a:r>
            <a:r>
              <a:rPr kumimoji="1" lang="en-US" altLang="zh-CN" sz="2000" dirty="0" smtClean="0"/>
              <a:t>LSTM</a:t>
            </a:r>
            <a:r>
              <a:rPr kumimoji="1" lang="zh-CN" altLang="en-US" sz="2000" dirty="0" smtClean="0"/>
              <a:t>部分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解决长时依赖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更好地提取局部语义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178" y="1763362"/>
            <a:ext cx="10724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多标签文本分类：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seq2seq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good</a:t>
            </a:r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bad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1" y="3203053"/>
            <a:ext cx="5537236" cy="27850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767" y="3373186"/>
            <a:ext cx="4629856" cy="26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897" y="4674820"/>
            <a:ext cx="4340615" cy="2183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347" y="1524000"/>
            <a:ext cx="4167717" cy="3218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6044" y="1738489"/>
            <a:ext cx="66378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Multi-level Dilated Convolution 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一维卷积</a:t>
            </a:r>
            <a:r>
              <a:rPr lang="en-US" altLang="zh-CN" dirty="0"/>
              <a:t>CNN </a:t>
            </a:r>
            <a:r>
              <a:rPr lang="zh-CN" altLang="en-US" dirty="0"/>
              <a:t>通道数为隐层维数 只在</a:t>
            </a:r>
            <a:r>
              <a:rPr lang="en-US" altLang="zh-CN" dirty="0"/>
              <a:t>width</a:t>
            </a:r>
            <a:r>
              <a:rPr lang="zh-CN" altLang="en-US" dirty="0"/>
              <a:t>或者说</a:t>
            </a:r>
            <a:r>
              <a:rPr lang="en-US" altLang="zh-CN" dirty="0"/>
              <a:t>height</a:t>
            </a:r>
            <a:r>
              <a:rPr lang="zh-CN" altLang="en-US" dirty="0"/>
              <a:t>方向上进行滑窗并相乘求和 </a:t>
            </a:r>
          </a:p>
          <a:p>
            <a:r>
              <a:rPr lang="zh-CN" altLang="en-US" dirty="0"/>
              <a:t>无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高层</a:t>
            </a:r>
            <a:r>
              <a:rPr lang="zh-CN" altLang="en-US" dirty="0"/>
              <a:t>特征 </a:t>
            </a:r>
          </a:p>
          <a:p>
            <a:endParaRPr kumimoji="1"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4" y="2251428"/>
            <a:ext cx="5067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897" y="4674820"/>
            <a:ext cx="4340615" cy="2183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347" y="1524000"/>
            <a:ext cx="4167717" cy="3218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6044" y="1738489"/>
            <a:ext cx="66378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Multi-level Dilated Convolution 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 smtClean="0"/>
              <a:t>不像池化</a:t>
            </a:r>
            <a:r>
              <a:rPr lang="en-US" altLang="zh-CN" dirty="0" smtClean="0"/>
              <a:t>/</a:t>
            </a:r>
            <a:r>
              <a:rPr lang="zh-CN" altLang="en-US" dirty="0" smtClean="0"/>
              <a:t>跨步卷积损失信息</a:t>
            </a:r>
            <a:endParaRPr lang="en-US" altLang="zh-CN" dirty="0" smtClean="0"/>
          </a:p>
          <a:p>
            <a:r>
              <a:rPr lang="zh-CN" altLang="en-US" dirty="0" smtClean="0"/>
              <a:t>只是对每个隐层维度“跨时间”卷积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199923"/>
            <a:ext cx="5092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897" y="4674820"/>
            <a:ext cx="4340615" cy="2183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347" y="1524000"/>
            <a:ext cx="4167717" cy="3218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6044" y="1738489"/>
            <a:ext cx="66378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Multi-level Dilated Convolution 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防止</a:t>
            </a:r>
            <a:r>
              <a:rPr kumimoji="1" lang="en-US" altLang="zh-CN" dirty="0" smtClean="0"/>
              <a:t>gridding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effects</a:t>
            </a:r>
          </a:p>
          <a:p>
            <a:r>
              <a:rPr kumimoji="1" lang="en-US" altLang="zh-CN" dirty="0" smtClean="0"/>
              <a:t>Dilated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rate:</a:t>
            </a:r>
            <a:r>
              <a:rPr kumimoji="1" lang="zh-CN" altLang="en-US" dirty="0" smtClean="0"/>
              <a:t>超参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[1,2,3]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[2,5,9]</a:t>
            </a:r>
          </a:p>
          <a:p>
            <a:endParaRPr kumimoji="1"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185620"/>
            <a:ext cx="508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5031" y="1551339"/>
            <a:ext cx="4173458" cy="2803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467" y="1715911"/>
            <a:ext cx="69200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Hybrid </a:t>
            </a:r>
            <a:r>
              <a:rPr lang="en-US" altLang="zh-CN" dirty="0" smtClean="0"/>
              <a:t>Attention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 </a:t>
            </a:r>
            <a:r>
              <a:rPr lang="en-US" altLang="zh-CN" dirty="0"/>
              <a:t>pays attention to the semantic unit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t</a:t>
            </a:r>
            <a:r>
              <a:rPr lang="en-US" altLang="zh-CN" dirty="0" smtClean="0"/>
              <a:t>’(</a:t>
            </a:r>
            <a:r>
              <a:rPr lang="zh-CN" altLang="en-US" dirty="0" smtClean="0"/>
              <a:t>拼接</a:t>
            </a:r>
            <a:r>
              <a:rPr lang="en-US" altLang="zh-CN" smtClean="0"/>
              <a:t>)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t</a:t>
            </a:r>
            <a:r>
              <a:rPr lang="en-US" altLang="zh-CN" dirty="0" smtClean="0"/>
              <a:t>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attends </a:t>
            </a:r>
            <a:r>
              <a:rPr lang="en-US" altLang="zh-CN" dirty="0"/>
              <a:t>to the source annotations from the LSTM 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zh-CN" altLang="en-US" dirty="0"/>
              <a:t> ̃</a:t>
            </a:r>
            <a:r>
              <a:rPr lang="en-US" altLang="zh-CN" dirty="0" smtClean="0"/>
              <a:t>t</a:t>
            </a:r>
          </a:p>
          <a:p>
            <a:r>
              <a:rPr lang="en-US" altLang="zh-CN" dirty="0" smtClean="0"/>
              <a:t>3.element-wise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so </a:t>
            </a:r>
            <a:r>
              <a:rPr lang="en-US" altLang="zh-CN" dirty="0"/>
              <a:t>it can extract word-level information from the source text with the guidance of the </a:t>
            </a:r>
            <a:r>
              <a:rPr lang="en-US" altLang="zh-CN" dirty="0" smtClean="0"/>
              <a:t>semantic </a:t>
            </a:r>
            <a:r>
              <a:rPr lang="en-US" altLang="zh-CN" dirty="0"/>
              <a:t>units </a:t>
            </a:r>
          </a:p>
          <a:p>
            <a:r>
              <a:rPr lang="en-US" altLang="zh-CN" dirty="0" smtClean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180166"/>
            <a:ext cx="5105400" cy="195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06" y="4895007"/>
            <a:ext cx="1485900" cy="66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400" y="4653139"/>
            <a:ext cx="2743200" cy="2044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68356" y="4354884"/>
            <a:ext cx="36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                           </a:t>
            </a:r>
            <a:r>
              <a:rPr kumimoji="1" lang="en-US" altLang="zh-CN" dirty="0" smtClean="0"/>
              <a:t>attention: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9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9911" y="1738489"/>
            <a:ext cx="1088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11" y="2107821"/>
            <a:ext cx="4250972" cy="3508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2107821"/>
            <a:ext cx="5118100" cy="3416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41155" y="5712178"/>
            <a:ext cx="605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Additive:</a:t>
            </a:r>
            <a:r>
              <a:rPr lang="en-US" altLang="zh-CN" dirty="0" err="1" smtClean="0"/>
              <a:t>st</a:t>
            </a:r>
            <a:r>
              <a:rPr lang="en-US" altLang="zh-CN" dirty="0" smtClean="0"/>
              <a:t> attends </a:t>
            </a:r>
            <a:r>
              <a:rPr lang="en-US" altLang="zh-CN" dirty="0"/>
              <a:t>to the semantic unit representations </a:t>
            </a:r>
            <a:r>
              <a:rPr lang="en-US" altLang="zh-CN" dirty="0" smtClean="0"/>
              <a:t>and </a:t>
            </a:r>
            <a:r>
              <a:rPr lang="en-US" altLang="zh-CN" dirty="0"/>
              <a:t>the source </a:t>
            </a:r>
            <a:r>
              <a:rPr lang="en-US" altLang="zh-CN" dirty="0" smtClean="0"/>
              <a:t>annotations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respectively,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element-wise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689" y="2312069"/>
            <a:ext cx="4518378" cy="32993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5067" y="1930400"/>
            <a:ext cx="6107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构建层级语义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lang="en-US" altLang="zh-CN" dirty="0"/>
              <a:t> learnable high-level representations can contribute more than </a:t>
            </a:r>
            <a:r>
              <a:rPr lang="en-US" altLang="zh-CN" dirty="0" smtClean="0"/>
              <a:t>deterministic </a:t>
            </a:r>
            <a:r>
              <a:rPr lang="en-US" altLang="zh-CN" dirty="0"/>
              <a:t>sentence-level representations, as it can be more flexible to represent information of </a:t>
            </a:r>
            <a:r>
              <a:rPr lang="en-US" altLang="zh-CN" dirty="0" smtClean="0"/>
              <a:t>diverse </a:t>
            </a:r>
            <a:r>
              <a:rPr lang="en-US" altLang="zh-CN" dirty="0"/>
              <a:t>levels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参数多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Semantic-Unit-Based Dilated Convolution for Multi-Label Text Classification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243" y="1763362"/>
            <a:ext cx="4071761" cy="46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 smtClean="0"/>
              <a:t> </a:t>
            </a:r>
            <a:r>
              <a:rPr lang="zh-CN" altLang="en-US" sz="2400" dirty="0" smtClean="0"/>
              <a:t>手工特征的必要性与“特征引入”的系统构建形式</a:t>
            </a:r>
            <a:endParaRPr lang="en-US" altLang="zh-CN" sz="2400" dirty="0"/>
          </a:p>
          <a:p>
            <a:r>
              <a:rPr lang="en-US" altLang="zh-CN" sz="2400" dirty="0"/>
              <a:t>Evaluating the Utility of Hand-crafted Features in Sequence Labelling </a:t>
            </a:r>
          </a:p>
          <a:p>
            <a:r>
              <a:rPr lang="en-US" altLang="zh-CN" sz="2400" dirty="0" smtClean="0"/>
              <a:t>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EMNLP)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Part2 </a:t>
            </a:r>
            <a:r>
              <a:rPr kumimoji="1" lang="zh-CN" altLang="en-US" sz="2400" dirty="0" smtClean="0"/>
              <a:t>句子隐层语义块的构建</a:t>
            </a:r>
            <a:endParaRPr kumimoji="1" lang="en-US" altLang="zh-CN" sz="2400" dirty="0" smtClean="0"/>
          </a:p>
          <a:p>
            <a:r>
              <a:rPr lang="en-US" altLang="zh-CN" sz="2400" dirty="0"/>
              <a:t>Semantic-Unit-Based Dilated Convolution for Multi-Label Text Classification </a:t>
            </a:r>
          </a:p>
          <a:p>
            <a:r>
              <a:rPr kumimoji="1" lang="en-US" altLang="zh-CN" sz="2400" dirty="0" smtClean="0">
                <a:latin typeface="+mn-lt"/>
              </a:rPr>
              <a:t>(2018 EMNLP)</a:t>
            </a:r>
            <a:endParaRPr kumimoji="1" lang="zh-CN" alt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333" y="1582737"/>
            <a:ext cx="3778625" cy="53149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03900" y="1731963"/>
            <a:ext cx="6004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Introduction: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传统手工特征被认为是多余的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构建手工特征系统减少训练语料需求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手工特征做为深度学习模型的补充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endParaRPr kumimoji="1" lang="en-US" altLang="zh-CN" sz="2000" dirty="0" smtClean="0"/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r>
              <a:rPr kumimoji="1" lang="en-US" altLang="zh-CN" sz="2000" dirty="0" smtClean="0"/>
              <a:t>Motivation: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证明引入手工特征的优势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用自编码器构建手工特征系统最优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r>
              <a:rPr kumimoji="1" lang="zh-CN" altLang="en-US" sz="2000" dirty="0" smtClean="0"/>
              <a:t>减少对语料的依赖</a:t>
            </a:r>
            <a:endParaRPr kumimoji="1" lang="en-US" altLang="zh-CN" sz="2000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5037666"/>
            <a:ext cx="5143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084" y="1896534"/>
            <a:ext cx="4803643" cy="44003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6355" y="3752674"/>
            <a:ext cx="5667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基础模型</a:t>
            </a:r>
            <a:r>
              <a:rPr kumimoji="1" lang="en-US" altLang="zh-CN" dirty="0" err="1" smtClean="0"/>
              <a:t>Char-CNN+BiLSTM+CRF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7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305" y="2218771"/>
            <a:ext cx="8685389" cy="24196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5067" y="1790701"/>
            <a:ext cx="10316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/>
              <a:t>NER</a:t>
            </a:r>
            <a:r>
              <a:rPr kumimoji="1" lang="zh-CN" altLang="en-US" sz="2000" dirty="0" smtClean="0"/>
              <a:t>中的特征工程</a:t>
            </a:r>
            <a:endParaRPr kumimoji="1" lang="en-US" altLang="zh-CN" sz="2000" dirty="0" smtClean="0"/>
          </a:p>
          <a:p>
            <a:pPr algn="ctr"/>
            <a:endParaRPr kumimoji="1" lang="en-US" altLang="zh-CN" sz="2000" dirty="0"/>
          </a:p>
          <a:p>
            <a:pPr algn="ctr"/>
            <a:endParaRPr kumimoji="1" lang="en-US" altLang="zh-CN" sz="2000" dirty="0" smtClean="0"/>
          </a:p>
          <a:p>
            <a:pPr algn="ctr"/>
            <a:endParaRPr kumimoji="1" lang="en-US" altLang="zh-CN" sz="2000" dirty="0"/>
          </a:p>
          <a:p>
            <a:pPr algn="ctr"/>
            <a:endParaRPr kumimoji="1" lang="en-US" altLang="zh-CN" sz="2000" dirty="0" smtClean="0"/>
          </a:p>
          <a:p>
            <a:pPr algn="ctr"/>
            <a:endParaRPr kumimoji="1" lang="en-US" altLang="zh-CN" sz="2000" dirty="0"/>
          </a:p>
          <a:p>
            <a:pPr algn="ctr"/>
            <a:endParaRPr kumimoji="1" lang="en-US" altLang="zh-CN" sz="2000" dirty="0" smtClean="0"/>
          </a:p>
          <a:p>
            <a:pPr algn="ctr"/>
            <a:endParaRPr kumimoji="1" lang="en-US" altLang="zh-CN" sz="2000" dirty="0"/>
          </a:p>
          <a:p>
            <a:pPr algn="ctr"/>
            <a:endParaRPr kumimoji="1" lang="en-US" altLang="zh-CN" sz="2000" dirty="0" smtClean="0"/>
          </a:p>
          <a:p>
            <a:pPr algn="ctr"/>
            <a:endParaRPr kumimoji="1" lang="en-US" altLang="zh-CN" sz="2000" dirty="0"/>
          </a:p>
          <a:p>
            <a:pPr algn="ctr"/>
            <a:r>
              <a:rPr lang="en-US" altLang="zh-CN" sz="2000" dirty="0"/>
              <a:t>Each category is </a:t>
            </a:r>
            <a:r>
              <a:rPr lang="en-US" altLang="zh-CN" sz="2000" dirty="0" smtClean="0"/>
              <a:t>converted </a:t>
            </a:r>
            <a:r>
              <a:rPr lang="en-US" altLang="zh-CN" sz="2000" dirty="0"/>
              <a:t>into a one-hot sparse feature vector </a:t>
            </a:r>
            <a:r>
              <a:rPr lang="en-US" altLang="zh-CN" sz="2000" dirty="0" smtClean="0"/>
              <a:t>f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then </a:t>
            </a:r>
            <a:r>
              <a:rPr lang="en-US" altLang="zh-CN" sz="2000" dirty="0"/>
              <a:t>concatenated to form a multi-hot vector fi = </a:t>
            </a:r>
            <a:r>
              <a:rPr lang="en-US" altLang="zh-CN" sz="2000" dirty="0" smtClean="0"/>
              <a:t>[f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POS;f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shape;f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gazetteer</a:t>
            </a:r>
            <a:r>
              <a:rPr lang="en-US" altLang="zh-CN" sz="2000" dirty="0"/>
              <a:t>] for </a:t>
            </a:r>
            <a:r>
              <a:rPr lang="en-US" altLang="zh-CN" sz="2000" dirty="0" smtClean="0"/>
              <a:t>word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incoming </a:t>
            </a:r>
            <a:r>
              <a:rPr lang="en-US" altLang="zh-CN" sz="2000" dirty="0"/>
              <a:t>dependency </a:t>
            </a:r>
            <a:r>
              <a:rPr lang="en-US" altLang="zh-CN" sz="2000" dirty="0" smtClean="0"/>
              <a:t>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 </a:t>
            </a:r>
            <a:r>
              <a:rPr lang="en-US" altLang="zh-CN" sz="2000" dirty="0"/>
              <a:t>each word 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worked</a:t>
            </a:r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kumimoji="1" lang="en-US" altLang="zh-CN" dirty="0" smtClean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6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084" y="1896534"/>
            <a:ext cx="4803643" cy="44003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3467" y="1693333"/>
            <a:ext cx="5960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自编码器：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这里：三层全连接神经网络 交叉熵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1026" name="Picture 2" descr="https://timgsa.baidu.com/timg?image&amp;quality=80&amp;size=b9999_10000&amp;sec=1541920829803&amp;di=105f90190d346e643639f1e5020d0da7&amp;imgtype=0&amp;src=http%3A%2F%2Fpic2.zhimg.com%2Fv2-d10ef76d64e4f0f320b9eb9fc3a1ca44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422" y="2623654"/>
            <a:ext cx="3912080" cy="29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084" y="1896534"/>
            <a:ext cx="4803643" cy="4400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568" y="1731963"/>
            <a:ext cx="3990410" cy="46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746" y="1524000"/>
            <a:ext cx="3714263" cy="4859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55" y="1731963"/>
            <a:ext cx="4927600" cy="200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08889" y="4233333"/>
            <a:ext cx="485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Gazeteer:the</a:t>
            </a:r>
            <a:r>
              <a:rPr kumimoji="1" lang="en-US" altLang="zh-CN" dirty="0"/>
              <a:t> noise introduced in the matching 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Evaluating the Utility of Hand-crafted Features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Sequence Labelling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2018 EMNLP)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56" y="2368551"/>
            <a:ext cx="4318855" cy="3027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978" y="1929229"/>
            <a:ext cx="4744862" cy="39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6358</TotalTime>
  <Words>425</Words>
  <Application>Microsoft Macintosh PowerPoint</Application>
  <PresentationFormat>宽屏</PresentationFormat>
  <Paragraphs>147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Times New Roman</vt:lpstr>
      <vt:lpstr>黑体</vt:lpstr>
      <vt:lpstr>宋体</vt:lpstr>
      <vt:lpstr>微软雅黑</vt:lpstr>
      <vt:lpstr>Arial</vt:lpstr>
      <vt:lpstr>20160528 Action Recognition</vt:lpstr>
      <vt:lpstr>PowerPoint 演示文稿</vt:lpstr>
      <vt:lpstr>Outline</vt:lpstr>
      <vt:lpstr>  Part1 Evaluating the Utility of Hand-crafted Features  in Sequence Labelling (2018 EMNLP)    </vt:lpstr>
      <vt:lpstr>  Part1 Evaluating the Utility of Hand-crafted Features  in Sequence Labelling (2018 EMNLP)    </vt:lpstr>
      <vt:lpstr>  Part1 Evaluating the Utility of Hand-crafted Features  in Sequence Labelling (2018 EMNLP)    </vt:lpstr>
      <vt:lpstr>  Part1 Evaluating the Utility of Hand-crafted Features  in Sequence Labelling (2018 EMNLP)    </vt:lpstr>
      <vt:lpstr>  Part1 Evaluating the Utility of Hand-crafted Features  in Sequence Labelling (2018 EMNLP)    </vt:lpstr>
      <vt:lpstr>  Part1 Evaluating the Utility of Hand-crafted Features  in Sequence Labelling (2018 EMNLP)    </vt:lpstr>
      <vt:lpstr>  Part1 Evaluating the Utility of Hand-crafted Features  in Sequence Labelling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   Part2 Semantic-Unit-Based Dilated Convolution for Multi-Label Text Classification (2018 EMNLP)  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242</cp:revision>
  <dcterms:created xsi:type="dcterms:W3CDTF">2016-08-18T11:03:00Z</dcterms:created>
  <dcterms:modified xsi:type="dcterms:W3CDTF">2018-11-16T04:06:31Z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